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</p:sldIdLst>
  <p:sldSz cy="6858000" cx="12191350"/>
  <p:notesSz cx="6858000" cy="9144000"/>
  <p:embeddedFontLst>
    <p:embeddedFont>
      <p:font typeface="Lato"/>
      <p:regular r:id="rId64"/>
      <p:bold r:id="rId65"/>
      <p:italic r:id="rId66"/>
      <p:boldItalic r:id="rId67"/>
    </p:embeddedFont>
    <p:embeddedFont>
      <p:font typeface="Poppins SemiBold"/>
      <p:regular r:id="rId68"/>
      <p:bold r:id="rId69"/>
      <p:italic r:id="rId70"/>
      <p:boldItalic r:id="rId71"/>
    </p:embeddedFont>
    <p:embeddedFont>
      <p:font typeface="Poppins ExtraBold"/>
      <p:bold r:id="rId72"/>
      <p:boldItalic r:id="rId7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6">
          <p15:clr>
            <a:srgbClr val="A4A3A4"/>
          </p15:clr>
        </p15:guide>
        <p15:guide id="2" pos="2851">
          <p15:clr>
            <a:srgbClr val="A4A3A4"/>
          </p15:clr>
        </p15:guide>
      </p15:sldGuideLst>
    </p:ext>
    <p:ext uri="GoogleSlidesCustomDataVersion2">
      <go:slidesCustomData xmlns:go="http://customooxmlschemas.google.com/" r:id="rId74" roundtripDataSignature="AMtx7mgWbKuHaxEMp4oBzqlLE31PqvX0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6" orient="horz"/>
        <p:guide pos="285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PoppinsExtraBold-boldItalic.fntdata"/><Relationship Id="rId72" Type="http://schemas.openxmlformats.org/officeDocument/2006/relationships/font" Target="fonts/PoppinsExtraBold-bold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74" Type="http://customschemas.google.com/relationships/presentationmetadata" Target="metadata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PoppinsSemiBold-boldItalic.fntdata"/><Relationship Id="rId70" Type="http://schemas.openxmlformats.org/officeDocument/2006/relationships/font" Target="fonts/PoppinsSemiBold-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font" Target="fonts/Lato-regular.fntdata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font" Target="fonts/Lato-italic.fntdata"/><Relationship Id="rId21" Type="http://schemas.openxmlformats.org/officeDocument/2006/relationships/slide" Target="slides/slide16.xml"/><Relationship Id="rId65" Type="http://schemas.openxmlformats.org/officeDocument/2006/relationships/font" Target="fonts/Lato-bold.fntdata"/><Relationship Id="rId24" Type="http://schemas.openxmlformats.org/officeDocument/2006/relationships/slide" Target="slides/slide19.xml"/><Relationship Id="rId68" Type="http://schemas.openxmlformats.org/officeDocument/2006/relationships/font" Target="fonts/PoppinsSemiBold-regular.fntdata"/><Relationship Id="rId23" Type="http://schemas.openxmlformats.org/officeDocument/2006/relationships/slide" Target="slides/slide18.xml"/><Relationship Id="rId67" Type="http://schemas.openxmlformats.org/officeDocument/2006/relationships/font" Target="fonts/Lato-boldItalic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PoppinsSemiBold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6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6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6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7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7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9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2325" y="1076325"/>
            <a:ext cx="1971600" cy="40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8333" l="0" r="0" t="8333"/>
          <a:stretch/>
        </p:blipFill>
        <p:spPr>
          <a:xfrm>
            <a:off x="7219950" y="1123950"/>
            <a:ext cx="3810000" cy="4762500"/>
          </a:xfrm>
          <a:prstGeom prst="roundRect">
            <a:avLst>
              <a:gd fmla="val 3000" name="adj"/>
            </a:avLst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762000" y="1714500"/>
            <a:ext cx="5715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200">
                <a:solidFill>
                  <a:srgbClr val="EBF0F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A QUINTA DIMENSÃO</a:t>
            </a:r>
            <a:endParaRPr b="0" sz="4200">
              <a:solidFill>
                <a:srgbClr val="EBF0F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F2F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OUTER LIMITS (1995)</a:t>
            </a:r>
            <a:endParaRPr b="0" sz="2400">
              <a:solidFill>
                <a:srgbClr val="00F2F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1ª e 2ª temporadas</a:t>
            </a:r>
            <a:endParaRPr b="0" sz="2000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94A3B8"/>
                </a:solidFill>
                <a:latin typeface="Lato"/>
                <a:ea typeface="Lato"/>
                <a:cs typeface="Lato"/>
                <a:sym typeface="Lato"/>
              </a:rPr>
              <a:t>Episódios • temas • conexões • avaliações</a:t>
            </a:r>
            <a:endParaRPr b="0" sz="1400">
              <a:solidFill>
                <a:srgbClr val="94A3B8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640080" y="1097280"/>
            <a:ext cx="108813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QUINTA DIMENSÃO</a:t>
            </a:r>
            <a:endParaRPr b="1" i="0" sz="4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640080" y="1828800"/>
            <a:ext cx="10881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THE OUTER LIMITS (1995)</a:t>
            </a:r>
            <a:endParaRPr b="0" i="0" sz="2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640080" y="251460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1ª e 2ª temporadas</a:t>
            </a:r>
            <a:endParaRPr b="0" i="0" sz="23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640080" y="306324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Episódios • temas • conexões • avaliações</a:t>
            </a:r>
            <a:endParaRPr b="0" i="0" sz="18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5a dimensão"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4180" y="1097280"/>
            <a:ext cx="5089525" cy="50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984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>
            <a:off x="1809750" y="3030140"/>
            <a:ext cx="8572500" cy="203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 "Não há nada de errado com a sua televisão. Não tente ajustar a imagem. Agora estamos no controle da transmissão... Controlamos o horizontal e o vertical... </a:t>
            </a:r>
            <a:endParaRPr b="0" i="1" sz="1650" u="none" cap="none" strike="noStrike">
              <a:solidFill>
                <a:srgbClr val="E2E8F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Podemos inundá-lo com milhares de canais ou lhe proporcionar uma só imagem com nitidez absoluta. Podemos dar visão a qualquer coisa que a sua mente conceba. </a:t>
            </a:r>
            <a:endParaRPr b="0" i="1" sz="1650" u="none" cap="none" strike="noStrike">
              <a:solidFill>
                <a:srgbClr val="E2E8F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 u="none" cap="none" strike="noStrike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Nos próximos minutos, controlaremos tudo o que você vir e ouvir Você está prestesa vivenciar o temor e o mistério que sai das profundezas de sua mente para... </a:t>
            </a:r>
            <a:r>
              <a:rPr b="1" i="1" lang="en-US" sz="1650" u="none" cap="none" strike="noStrike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A Quinta Dimensão</a:t>
            </a:r>
            <a:r>
              <a:rPr b="0" i="1" lang="en-US" sz="1650" u="none" cap="none" strike="noStrike">
                <a:solidFill>
                  <a:srgbClr val="E2E8F0"/>
                </a:solidFill>
                <a:latin typeface="Lato"/>
                <a:ea typeface="Lato"/>
                <a:cs typeface="Lato"/>
                <a:sym typeface="Lato"/>
              </a:rPr>
              <a:t>." </a:t>
            </a:r>
            <a:endParaRPr b="0" i="1" sz="1650" u="none" cap="none" strike="noStrike">
              <a:solidFill>
                <a:srgbClr val="E2E8F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521200" y="5837634"/>
            <a:ext cx="28765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F2FE"/>
                </a:solidFill>
                <a:latin typeface="Lato"/>
                <a:ea typeface="Lato"/>
                <a:cs typeface="Lato"/>
                <a:sym typeface="Lato"/>
              </a:rPr>
              <a:t>— The Control Voice (Voz do Controle)</a:t>
            </a:r>
            <a:endParaRPr b="0" i="0" sz="1350" u="none" cap="none" strike="noStrike">
              <a:solidFill>
                <a:srgbClr val="00F2F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581025" y="485775"/>
            <a:ext cx="11581447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00F2F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 Texto de Abertura</a:t>
            </a:r>
            <a:endParaRPr b="0" i="0" sz="2700" u="none" cap="none" strike="noStrike">
              <a:solidFill>
                <a:srgbClr val="00F2F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581025" y="1123950"/>
            <a:ext cx="11029950" cy="19050"/>
          </a:xfrm>
          <a:prstGeom prst="rect">
            <a:avLst/>
          </a:prstGeom>
          <a:solidFill>
            <a:srgbClr val="1E29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9" name="Google Shape;10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9"/>
            <a:ext cx="12191365" cy="6857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0995" y="2590844"/>
            <a:ext cx="5324198" cy="26192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173" y="2590844"/>
            <a:ext cx="5324198" cy="261923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 txBox="1"/>
          <p:nvPr/>
        </p:nvSpPr>
        <p:spPr>
          <a:xfrm>
            <a:off x="876254" y="2886103"/>
            <a:ext cx="4970362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 Série Clássica (1963–1965)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876254" y="3314706"/>
            <a:ext cx="4733678" cy="692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Criada por </a:t>
            </a:r>
            <a:r>
              <a:rPr b="1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Leslie Stevens e Joseph Stefano</a:t>
            </a: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na rede ABC durante a Guerra Fria. Surgiu focada em ficção científica pura, paranoia atômica e ameaças alienígenas iminentes.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876254" y="4114764"/>
            <a:ext cx="4733678" cy="692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Consagrou o conceito do "Bear" (o monstro ou ameaça da semana) e utilizava efeitos práticos inovadores e fotografia em preto e branco altamente estilizada.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6581432" y="2886103"/>
            <a:ext cx="4970362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 Versão Moderna (1995–2002)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6581432" y="3314706"/>
            <a:ext cx="4733678" cy="692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Produzida pela Showtime/Sci-Fi Channel nos anos 90. Manteve o tom sombrio e a narração marcante, mas atualizou as temáticas para os dilemas da era tecnológica.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6581432" y="4114764"/>
            <a:ext cx="4733678" cy="692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Introduziu uma **estatística narrativa unificada**: episódios parecem isolados, mas o capítulo final de cada temporada conecta as histórias em um mesmo universo.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580995" y="485928"/>
            <a:ext cx="11580844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00F2F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Origens e o Remake Moderno</a:t>
            </a:r>
            <a:endParaRPr b="0" i="0" sz="2700" u="none" cap="none" strike="noStrike">
              <a:solidFill>
                <a:srgbClr val="00F2F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580995" y="1124070"/>
            <a:ext cx="11029376" cy="19049"/>
          </a:xfrm>
          <a:prstGeom prst="rect">
            <a:avLst/>
          </a:prstGeom>
          <a:solidFill>
            <a:srgbClr val="1E29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4" name="Google Shape;1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9"/>
            <a:ext cx="12191365" cy="6857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5" name="Google Shape;1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0995" y="2643228"/>
            <a:ext cx="3517667" cy="2514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6" name="Google Shape;12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6774" y="2643228"/>
            <a:ext cx="3517667" cy="2514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2553" y="2643228"/>
            <a:ext cx="3517667" cy="251446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/>
        </p:nvSpPr>
        <p:spPr>
          <a:xfrm>
            <a:off x="828632" y="3452811"/>
            <a:ext cx="3173512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Ciência Sem Limites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828632" y="3881413"/>
            <a:ext cx="3022393" cy="923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 arrogância da humanidade ao manipular a natureza, criar inteligências artificiais incontroláveis e realizar experimentos genéticos irresponsáveis.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4584411" y="3452811"/>
            <a:ext cx="3173512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Primeiro Contato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4584411" y="3881413"/>
            <a:ext cx="3022393" cy="923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Alienígenas nem sempre maus, mas incompreensíveis. O medo da invasão intergaláctica refletindo a xenofobia e a paranoia geopolítica humana.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8340191" y="3452811"/>
            <a:ext cx="3173512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Bioética e Moralidade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8340191" y="3881413"/>
            <a:ext cx="3022393" cy="692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Dilemas morais profundos sobre o valor da vida humana, clonagem, viagens no tempo e o preço do progresso tecnológico desmedido.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image.png" id="134" name="Google Shape;13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8632" y="2938488"/>
            <a:ext cx="342882" cy="3428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84411" y="2938488"/>
            <a:ext cx="304784" cy="3428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40191" y="2938488"/>
            <a:ext cx="304784" cy="34288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580995" y="485928"/>
            <a:ext cx="11580844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00F2F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Temática Geral da Série</a:t>
            </a:r>
            <a:endParaRPr b="0" i="0" sz="2700" u="none" cap="none" strike="noStrike">
              <a:solidFill>
                <a:srgbClr val="00F2F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580995" y="1124070"/>
            <a:ext cx="11029376" cy="19049"/>
          </a:xfrm>
          <a:prstGeom prst="rect">
            <a:avLst/>
          </a:prstGeom>
          <a:solidFill>
            <a:srgbClr val="1E29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9"/>
            <a:ext cx="12191365" cy="6857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4" name="Google Shape;14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0995" y="2533697"/>
            <a:ext cx="5324198" cy="27335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5" name="Google Shape;14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173" y="2533697"/>
            <a:ext cx="5324198" cy="2733533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6"/>
          <p:cNvSpPr txBox="1"/>
          <p:nvPr/>
        </p:nvSpPr>
        <p:spPr>
          <a:xfrm>
            <a:off x="876254" y="2828956"/>
            <a:ext cx="4970362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8572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Semelhanças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876254" y="3257559"/>
            <a:ext cx="4733678" cy="230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Narração de abertura e encerramento guiada pela "Voz do Controle".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876254" y="3600441"/>
            <a:ext cx="4733678" cy="230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Estrutura antológica centrada no terror de ficção científica.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876254" y="3943323"/>
            <a:ext cx="4733678" cy="4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Presença marcante de criaturas e viradas dramáticas inesperadas ao final.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6581432" y="2828956"/>
            <a:ext cx="4970362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285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Diferenças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6581432" y="3257559"/>
            <a:ext cx="4733678" cy="4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</a:t>
            </a:r>
            <a:r>
              <a:rPr b="1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Conectividade:</a:t>
            </a: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A versão de 1995 conecta episódios no final da temporada; a de 1963 é 100% independente.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6581432" y="3829029"/>
            <a:ext cx="4733678" cy="4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</a:t>
            </a:r>
            <a:r>
              <a:rPr b="1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Temas:</a:t>
            </a: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Anos 60 focado em nuclear/espaço; Anos 90 focado em genética, cibernética e cibercultura.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3" name="Google Shape;153;p6"/>
          <p:cNvSpPr txBox="1"/>
          <p:nvPr/>
        </p:nvSpPr>
        <p:spPr>
          <a:xfrm>
            <a:off x="6581432" y="4400499"/>
            <a:ext cx="4733678" cy="4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</a:t>
            </a:r>
            <a:r>
              <a:rPr b="1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Liberdade:</a:t>
            </a: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 A versão moderna da Showtime usou temas adultos e violência explícita.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image.png" id="154" name="Google Shape;15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6254" y="2876579"/>
            <a:ext cx="285735" cy="228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81432" y="2876579"/>
            <a:ext cx="228588" cy="2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6"/>
          <p:cNvSpPr txBox="1"/>
          <p:nvPr/>
        </p:nvSpPr>
        <p:spPr>
          <a:xfrm>
            <a:off x="580995" y="485928"/>
            <a:ext cx="11580844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00F2F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Semelhanças e Diferenças</a:t>
            </a:r>
            <a:endParaRPr b="0" i="0" sz="2700" u="none" cap="none" strike="noStrike">
              <a:solidFill>
                <a:srgbClr val="00F2F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580995" y="1124070"/>
            <a:ext cx="11029376" cy="19049"/>
          </a:xfrm>
          <a:prstGeom prst="rect">
            <a:avLst/>
          </a:prstGeom>
          <a:solidFill>
            <a:srgbClr val="1E29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2" name="Google Shape;16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9"/>
            <a:ext cx="12191365" cy="685764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7"/>
          <p:cNvSpPr txBox="1"/>
          <p:nvPr/>
        </p:nvSpPr>
        <p:spPr>
          <a:xfrm>
            <a:off x="580995" y="2943250"/>
            <a:ext cx="5590407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 Quinta Dimensão (The Outer Limits)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580995" y="3371853"/>
            <a:ext cx="5324198" cy="4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**Foco:** Ficção Científica dura (Hard Sci-Fi), tecnologia, extraterrestres e biologia.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580995" y="3943323"/>
            <a:ext cx="5324198" cy="230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**Tom:** Sombrio, claustrofóbico, visceral e científico.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580995" y="4286205"/>
            <a:ext cx="5324198" cy="4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**Elemento Central:** Consequências físicas da ciência e o "Monstro da Semana".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6286173" y="2943250"/>
            <a:ext cx="5590407" cy="276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8BDF8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Além da Imaginação (The Twilight Zone)</a:t>
            </a:r>
            <a:endParaRPr b="0" i="0" sz="1800" u="none" cap="none" strike="noStrike">
              <a:solidFill>
                <a:srgbClr val="38BDF8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6286173" y="3371853"/>
            <a:ext cx="5324198" cy="230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**Foco:** Fantasia, moralidade humana, surrealismo e parábolas filosóficas.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6286173" y="3714735"/>
            <a:ext cx="5324198" cy="230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**Tom:** Poético, irônico e abertamente alegórico.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6286173" y="4057617"/>
            <a:ext cx="5324198" cy="4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Lato"/>
                <a:ea typeface="Lato"/>
                <a:cs typeface="Lato"/>
                <a:sym typeface="Lato"/>
              </a:rPr>
              <a:t>• **Elemento Central:** Falhas morais dos indivíduos e lições de vida através da ironia do destino.</a:t>
            </a:r>
            <a:endParaRPr b="0" i="0" sz="1200" u="none" cap="none" strike="noStrike">
              <a:solidFill>
                <a:srgbClr val="CBD5E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580995" y="485928"/>
            <a:ext cx="11580844" cy="41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00F2FE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Contraste com Twilight Zone</a:t>
            </a:r>
            <a:endParaRPr b="0" i="0" sz="2700" u="none" cap="none" strike="noStrike">
              <a:solidFill>
                <a:srgbClr val="00F2F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580995" y="1124070"/>
            <a:ext cx="11029376" cy="19049"/>
          </a:xfrm>
          <a:prstGeom prst="rect">
            <a:avLst/>
          </a:prstGeom>
          <a:solidFill>
            <a:srgbClr val="1E29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EBF0F5"/>
                </a:solidFill>
                <a:latin typeface="Calibri"/>
                <a:ea typeface="Calibri"/>
                <a:cs typeface="Calibri"/>
                <a:sym typeface="Calibri"/>
              </a:rPr>
              <a:t>Sobre a série</a:t>
            </a:r>
            <a:endParaRPr/>
          </a:p>
        </p:txBody>
      </p:sp>
      <p:sp>
        <p:nvSpPr>
          <p:cNvPr id="178" name="Google Shape;178;p8"/>
          <p:cNvSpPr txBox="1"/>
          <p:nvPr/>
        </p:nvSpPr>
        <p:spPr>
          <a:xfrm>
            <a:off x="731520" y="1325880"/>
            <a:ext cx="1078992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7315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Reboot de The Outer Limits, lançado em 1995.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Formato de antologia: histórias predominantemente independentes.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A série combina ficção científica, horror, fantasia, mistério e suspense.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As histórias exploram limites da ciência, tecnologia, consciência, identidade e contato extraterrestre.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Apesar do formato antológico, existem referências cruzadas e alguns personagens, organizações e acontecimentos reaparecem.</a:t>
            </a:r>
            <a:endParaRPr/>
          </a:p>
        </p:txBody>
      </p:sp>
      <p:sp>
        <p:nvSpPr>
          <p:cNvPr id="179" name="Google Shape;179;p8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788796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788796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85" name="Google Shape;185;p9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EBF0F5"/>
                </a:solidFill>
                <a:latin typeface="Calibri"/>
                <a:ea typeface="Calibri"/>
                <a:cs typeface="Calibri"/>
                <a:sym typeface="Calibri"/>
              </a:rPr>
              <a:t>Como ler as conexões</a:t>
            </a:r>
            <a:endParaRPr/>
          </a:p>
        </p:txBody>
      </p:sp>
      <p:sp>
        <p:nvSpPr>
          <p:cNvPr id="186" name="Google Shape;186;p9"/>
          <p:cNvSpPr txBox="1"/>
          <p:nvPr/>
        </p:nvSpPr>
        <p:spPr>
          <a:xfrm>
            <a:off x="731520" y="1325880"/>
            <a:ext cx="1078992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73150" spcFirstLastPara="1" rIns="7315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A série não apresenta uma única narrativa contínua.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Algumas conexões são explícitas: um episódio posterior pode mencionar ou retomar acontecimentos anteriores.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Outras conexões são temáticas: os episódios repetem problemas como invasão, evolução, inteligência artificial, viagem no tempo e transformação humana.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O encerramento da 1ª temporada é especialmente importante: The Voice of Reason recupera acontecimentos de episódios anteriores como evidências de uma possível invasão.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DCE4EB"/>
                </a:solidFill>
                <a:latin typeface="Calibri"/>
                <a:ea typeface="Calibri"/>
                <a:cs typeface="Calibri"/>
                <a:sym typeface="Calibri"/>
              </a:rPr>
              <a:t>• Na 2ª temporada, as conexões são menos concentradas em um episódio final.</a:t>
            </a:r>
            <a:endParaRPr/>
          </a:p>
        </p:txBody>
      </p:sp>
      <p:sp>
        <p:nvSpPr>
          <p:cNvPr id="187" name="Google Shape;187;p9"/>
          <p:cNvSpPr txBox="1"/>
          <p:nvPr/>
        </p:nvSpPr>
        <p:spPr>
          <a:xfrm>
            <a:off x="10916920" y="657352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788796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"/>
          <p:cNvSpPr txBox="1"/>
          <p:nvPr/>
        </p:nvSpPr>
        <p:spPr>
          <a:xfrm>
            <a:off x="502920" y="320040"/>
            <a:ext cx="6858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0"/>
          <p:cNvSpPr txBox="1"/>
          <p:nvPr/>
        </p:nvSpPr>
        <p:spPr>
          <a:xfrm>
            <a:off x="502920" y="777240"/>
            <a:ext cx="676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Sandkings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502920" y="1325880"/>
            <a:ext cx="67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Os Reis da Areia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502920" y="1965960"/>
            <a:ext cx="182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0"/>
          <p:cNvSpPr txBox="1"/>
          <p:nvPr/>
        </p:nvSpPr>
        <p:spPr>
          <a:xfrm>
            <a:off x="502920" y="2381250"/>
            <a:ext cx="6096000" cy="174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8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cientista Simon Kress recebe organismos encontrados em amostras provenientes de Marte.</a:t>
            </a:r>
            <a:endParaRPr b="0" sz="148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-US" sz="148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Fascinado pelas criaturas, começa a criá-las em seu laboratório particular.</a:t>
            </a:r>
            <a:endParaRPr b="0" sz="148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-US" sz="148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Os pequenos seres demonstram inteligência, organização social e capacidade de aprender — mas Kress descobre tarde demais que está criando algo que não consegue controlar.</a:t>
            </a:r>
            <a:endParaRPr b="0" sz="148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502920" y="4476750"/>
            <a:ext cx="4389000" cy="215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sz="1400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502920" y="4857750"/>
            <a:ext cx="1463100" cy="49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7,1</a:t>
            </a:r>
            <a:endParaRPr b="1" sz="3200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6858000" y="5143500"/>
            <a:ext cx="4762500" cy="461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inteligência extraterrestre, criação artificial, relação criador/criatura</a:t>
            </a:r>
            <a:endParaRPr b="1" sz="15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10"/>
          <p:cNvPicPr preferRelativeResize="0"/>
          <p:nvPr/>
        </p:nvPicPr>
        <p:blipFill rotWithShape="1">
          <a:blip r:embed="rId3">
            <a:alphaModFix/>
          </a:blip>
          <a:srcRect b="140" l="0" r="0" t="140"/>
          <a:stretch/>
        </p:blipFill>
        <p:spPr>
          <a:xfrm>
            <a:off x="7000875" y="1905000"/>
            <a:ext cx="4476900" cy="29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2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1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Valerie 23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Valerie 23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1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1"/>
          <p:cNvSpPr txBox="1"/>
          <p:nvPr/>
        </p:nvSpPr>
        <p:spPr>
          <a:xfrm>
            <a:off x="502920" y="2377440"/>
            <a:ext cx="10836275" cy="1260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homem paraplégico recebe Valerie, uma sofisticada androide projetada para ser sua companheira. O problema surge quando ele começa a desenvolver sentimentos pela fisioterapeuta que o atende. Valerie, programada para satisfazer as necessidades de seu proprietário, começa a interpretar o relacionamento como uma ameaça.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1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1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7,5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1"/>
          <p:cNvSpPr txBox="1"/>
          <p:nvPr/>
        </p:nvSpPr>
        <p:spPr>
          <a:xfrm>
            <a:off x="5142548" y="6172200"/>
            <a:ext cx="64941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inteligência artificial, ciúme, posse e definição de humanidade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4660" y="3794760"/>
            <a:ext cx="7625080" cy="2084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3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Blood Brothers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Irmãos de Sangue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502920" y="2377440"/>
            <a:ext cx="1017587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pesquisador Spencer Deighton descobre uma fórmula capaz de prolongar indefinidamente a vida humana. Quando compartilha a descoberta com seu irmão Michael, percebe que a busca pela imortalidade pode ser muito mais perigosa do que a própria morte.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2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6,4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2"/>
          <p:cNvSpPr txBox="1"/>
          <p:nvPr/>
        </p:nvSpPr>
        <p:spPr>
          <a:xfrm>
            <a:off x="6751003" y="5996305"/>
            <a:ext cx="416496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longevidade, ganância e ética científica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9400" y="3794760"/>
            <a:ext cx="4352925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4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3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Second Soul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3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Segunda Alma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3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3"/>
          <p:cNvSpPr txBox="1"/>
          <p:nvPr/>
        </p:nvSpPr>
        <p:spPr>
          <a:xfrm>
            <a:off x="502920" y="2377440"/>
            <a:ext cx="1115568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raça extraterrestre precisa de corpos humanos para sobreviver e chega a um acordo com 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humanidade: utilizar os cadáveres dos mortos. O médico Michael Alders começa a desconfiar dos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verdadeiros objetivos dos visitantes quando percebe que eles trouxeram gases misteriosos para a Terra.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3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3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3"/>
          <p:cNvSpPr txBox="1"/>
          <p:nvPr/>
        </p:nvSpPr>
        <p:spPr>
          <a:xfrm>
            <a:off x="5910898" y="5976620"/>
            <a:ext cx="604710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primeiro contato, parasitismo e confiança no desconhecid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1145" y="3500120"/>
            <a:ext cx="4019550" cy="24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5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White Light Fever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Febre da Luz Branca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502920" y="2377440"/>
            <a:ext cx="1021715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milionário Harlan Hawkes está envelhecendo e faria qualquer coisa para escapar da morte.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experiência médica oferece uma possível solução, mas forças que parecem estar além da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ciência intervêm.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6,1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6944043" y="6126480"/>
            <a:ext cx="449135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morte, imortalidade e limites da medicina.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4155" y="4069080"/>
            <a:ext cx="4352925" cy="17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6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Choice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Escolha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5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 txBox="1"/>
          <p:nvPr/>
        </p:nvSpPr>
        <p:spPr>
          <a:xfrm>
            <a:off x="502920" y="2377440"/>
            <a:ext cx="1046416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menina apresenta poderes extraordinários e passa a ser rejeitada pelas outras crianças.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babá com capacidades semelhantes procura ajudá-la, enquanto os pais precisam decidir se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devem proteger a filha ou tentar impedir que seus poderes se desenvolvam.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6,5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 txBox="1"/>
          <p:nvPr/>
        </p:nvSpPr>
        <p:spPr>
          <a:xfrm>
            <a:off x="7671435" y="6130925"/>
            <a:ext cx="303657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diferença, poder e aceitação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2040" y="3881120"/>
            <a:ext cx="6543675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7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6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Virtual Future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Futuro Virtual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6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6"/>
          <p:cNvSpPr txBox="1"/>
          <p:nvPr/>
        </p:nvSpPr>
        <p:spPr>
          <a:xfrm>
            <a:off x="502920" y="2377440"/>
            <a:ext cx="1116901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pesquisador percebe que seu equipamento de realidade virtual permite que seus usuários vejam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acontecimentos futuros. Um empresário percebe o potencial político da tecnologia e pretende utilizá-la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para conquistar poder.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6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6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6,6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6"/>
          <p:cNvSpPr txBox="1"/>
          <p:nvPr/>
        </p:nvSpPr>
        <p:spPr>
          <a:xfrm>
            <a:off x="6127433" y="5960110"/>
            <a:ext cx="56686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tecnologia, previsão do futuro e manipulação política.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1955" y="3345815"/>
            <a:ext cx="4181475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7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8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7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Living Hell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7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Inferno Vivo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7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7"/>
          <p:cNvSpPr txBox="1"/>
          <p:nvPr/>
        </p:nvSpPr>
        <p:spPr>
          <a:xfrm>
            <a:off x="502920" y="2377440"/>
            <a:ext cx="11658600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Depois de receber um implante cerebral, Ben Kohler começa a experimentar os crimes através da percepção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de um assassino. Ele precisa descobrir quem é o criminoso antes que a conexão entre os dois se torne fatal.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7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7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6,4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7"/>
          <p:cNvSpPr txBox="1"/>
          <p:nvPr/>
        </p:nvSpPr>
        <p:spPr>
          <a:xfrm>
            <a:off x="7034530" y="6136640"/>
            <a:ext cx="450723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neurotecnologia, consciência e identidade.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13600" y="3429000"/>
            <a:ext cx="4162425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8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9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8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Corner of the Eye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8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Canto do Olho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8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8"/>
          <p:cNvSpPr txBox="1"/>
          <p:nvPr/>
        </p:nvSpPr>
        <p:spPr>
          <a:xfrm>
            <a:off x="502920" y="2377440"/>
            <a:ext cx="1058862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padre Jonascu começa a enxergar criaturas demoníacas onde deveriam existir pessoas comuns.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Inicialmente acredita estar sofrendo alucinações, mas descobre que há algo muito mais estranho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acontecendo.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8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8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6,7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8"/>
          <p:cNvSpPr txBox="1"/>
          <p:nvPr/>
        </p:nvSpPr>
        <p:spPr>
          <a:xfrm>
            <a:off x="6094413" y="6113145"/>
            <a:ext cx="571436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percepção, religião, aparência e invasão extraterrestre.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8585" y="3721100"/>
            <a:ext cx="4276725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9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10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9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Under the Bed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9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Debaixo da Cama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9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9"/>
          <p:cNvSpPr txBox="1"/>
          <p:nvPr/>
        </p:nvSpPr>
        <p:spPr>
          <a:xfrm>
            <a:off x="502920" y="2377440"/>
            <a:ext cx="1024953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criança desaparece e sua irmã afirma que ela foi levada pelo "monstro debaixo da cama".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psicólogo policial Jon Holland inicialmente procura uma explicação racional, mas começa 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perceber que o caso é muito mais real do que parecia.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9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9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6,4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9"/>
          <p:cNvSpPr txBox="1"/>
          <p:nvPr/>
        </p:nvSpPr>
        <p:spPr>
          <a:xfrm>
            <a:off x="6444615" y="6169025"/>
            <a:ext cx="541528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medo infantil, percepção e criaturas desconhecidas.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2275" y="3429000"/>
            <a:ext cx="4533900" cy="24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11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0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Dark Matters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0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Matérias Escuras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0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0"/>
          <p:cNvSpPr txBox="1"/>
          <p:nvPr/>
        </p:nvSpPr>
        <p:spPr>
          <a:xfrm>
            <a:off x="502920" y="2377440"/>
            <a:ext cx="11132820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nave espacial desaparece em uma região misteriosa do espaço. A tripulação descobre que o local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está relacionado às mortes de outras equipes que passaram pela mesma região.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0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0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6,8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0"/>
          <p:cNvSpPr txBox="1"/>
          <p:nvPr/>
        </p:nvSpPr>
        <p:spPr>
          <a:xfrm>
            <a:off x="3730308" y="6172200"/>
            <a:ext cx="928306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ficção científespaço, morte e dimensões desconhecidas.ica • identidade • limites humanos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5825" y="3267710"/>
            <a:ext cx="4581525" cy="24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1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12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1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Conversion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1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Conversão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1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1"/>
          <p:cNvSpPr txBox="1"/>
          <p:nvPr/>
        </p:nvSpPr>
        <p:spPr>
          <a:xfrm>
            <a:off x="502920" y="2377440"/>
            <a:ext cx="9586595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homem que cometeu um erro fatal recebe a oportunidade de reparar suas ações.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figura misteriosa  tenta convencê-lo de que ainda existe possibilidade de redenção.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1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7,7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1"/>
          <p:cNvSpPr txBox="1"/>
          <p:nvPr/>
        </p:nvSpPr>
        <p:spPr>
          <a:xfrm>
            <a:off x="7393623" y="6136640"/>
            <a:ext cx="336359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culpa, livre-arbítrio e redenção.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3525" y="3879215"/>
            <a:ext cx="6524625" cy="17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2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13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2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Quality of Mercy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2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Qualidade da Misericórdia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2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2"/>
          <p:cNvSpPr txBox="1"/>
          <p:nvPr/>
        </p:nvSpPr>
        <p:spPr>
          <a:xfrm>
            <a:off x="502920" y="2377440"/>
            <a:ext cx="10742295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soldado humano é capturado por alienígenas. Em sua cela encontra outro prisioneiro e os dois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precisam superar diferenças para sobreviver.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2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2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8,1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2"/>
          <p:cNvSpPr txBox="1"/>
          <p:nvPr/>
        </p:nvSpPr>
        <p:spPr>
          <a:xfrm>
            <a:off x="7196773" y="5941060"/>
            <a:ext cx="364299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guerra, humanidade e compaixão.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6340" y="3720465"/>
            <a:ext cx="6543675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3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14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3"/>
          <p:cNvSpPr txBox="1"/>
          <p:nvPr/>
        </p:nvSpPr>
        <p:spPr>
          <a:xfrm>
            <a:off x="502920" y="777240"/>
            <a:ext cx="2827655" cy="553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new breed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3"/>
          <p:cNvSpPr txBox="1"/>
          <p:nvPr/>
        </p:nvSpPr>
        <p:spPr>
          <a:xfrm>
            <a:off x="502920" y="1325880"/>
            <a:ext cx="1489710" cy="39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nova raça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3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3"/>
          <p:cNvSpPr txBox="1"/>
          <p:nvPr/>
        </p:nvSpPr>
        <p:spPr>
          <a:xfrm>
            <a:off x="502920" y="2377440"/>
            <a:ext cx="966787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cientista desenvolve nanorrobôs capazes de tratar praticamente qualquer doença.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descoberta parece ser um milagre médico, mas as máquinas começam a transformar 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corpo humano de maneiras inesperadas.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3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3"/>
          <p:cNvSpPr txBox="1"/>
          <p:nvPr/>
        </p:nvSpPr>
        <p:spPr>
          <a:xfrm>
            <a:off x="502920" y="4434840"/>
            <a:ext cx="760095" cy="5835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3"/>
          <p:cNvSpPr txBox="1"/>
          <p:nvPr/>
        </p:nvSpPr>
        <p:spPr>
          <a:xfrm>
            <a:off x="6165850" y="6028055"/>
            <a:ext cx="577469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nanotecnologia, evolução e consequências imprevistas.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670" y="3839210"/>
            <a:ext cx="6496050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4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15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4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Voyage Home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4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Viagem de Regresso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4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4"/>
          <p:cNvSpPr txBox="1"/>
          <p:nvPr/>
        </p:nvSpPr>
        <p:spPr>
          <a:xfrm>
            <a:off x="502920" y="2377440"/>
            <a:ext cx="9556750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Três astronautas retornam de Marte. Problemas começam a surgir na nave e a tripulação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percebe que talvez algo tenha retornado com eles.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4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4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7,0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4"/>
          <p:cNvSpPr txBox="1"/>
          <p:nvPr/>
        </p:nvSpPr>
        <p:spPr>
          <a:xfrm>
            <a:off x="5594350" y="6136640"/>
            <a:ext cx="614172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exploração espacial, contaminação e infiltração alienígena.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6055" y="4069080"/>
            <a:ext cx="4257675" cy="172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16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5"/>
          <p:cNvSpPr txBox="1"/>
          <p:nvPr/>
        </p:nvSpPr>
        <p:spPr>
          <a:xfrm>
            <a:off x="502920" y="777240"/>
            <a:ext cx="3306445" cy="553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Caught in the Act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5"/>
          <p:cNvSpPr txBox="1"/>
          <p:nvPr/>
        </p:nvSpPr>
        <p:spPr>
          <a:xfrm>
            <a:off x="502920" y="1325880"/>
            <a:ext cx="2851785" cy="398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Apanhada em Flagrante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5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5"/>
          <p:cNvSpPr txBox="1"/>
          <p:nvPr/>
        </p:nvSpPr>
        <p:spPr>
          <a:xfrm>
            <a:off x="502920" y="2377440"/>
            <a:ext cx="1044448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mulher tímida é possuída por um alienígena incorpóreo que se alimenta de energia sexual.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série de assassinatos começa. O namorado dela, seu amigo cientista e um policial cético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tentam encontrar uma maneira de deter a alienígena sem matá-la no processo.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5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5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5"/>
          <p:cNvSpPr txBox="1"/>
          <p:nvPr/>
        </p:nvSpPr>
        <p:spPr>
          <a:xfrm>
            <a:off x="8009573" y="6113145"/>
            <a:ext cx="266636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parasitismo e possessão.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5" name="Google Shape;39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4595" y="3674745"/>
            <a:ext cx="64770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6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17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26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Message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26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Mensagem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26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6"/>
          <p:cNvSpPr txBox="1"/>
          <p:nvPr/>
        </p:nvSpPr>
        <p:spPr>
          <a:xfrm>
            <a:off x="502920" y="2377440"/>
            <a:ext cx="1152017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Implantes que deveriam ter permitido que a surda Jennifer Winter finalmente ouvisse fazem com que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ela receba uma mensagem binária que ninguém mais consegue ouvir. O marido dela acha que ela é louca.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Seu amigo que toma remédios, Robert, acha que é um sinal de socorro alienígena.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26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26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7,3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26"/>
          <p:cNvSpPr txBox="1"/>
          <p:nvPr/>
        </p:nvSpPr>
        <p:spPr>
          <a:xfrm>
            <a:off x="7006590" y="6045200"/>
            <a:ext cx="482346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comunicação, tecnologia e contato alienígena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2040" y="3884295"/>
            <a:ext cx="6477000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7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18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7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I, Robot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7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Eu, Robô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7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7"/>
          <p:cNvSpPr txBox="1"/>
          <p:nvPr/>
        </p:nvSpPr>
        <p:spPr>
          <a:xfrm>
            <a:off x="502920" y="2377440"/>
            <a:ext cx="1150620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lendário advogado Thurman Cutler é contratado para defender Adam, um robô humanóide com muitas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qualidades humanas, incluindo fala, mente racional e empatia, que foi acusado de assassinar seu criador.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Cutler suspeita que há mais na história.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7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7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7,5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7"/>
          <p:cNvSpPr txBox="1"/>
          <p:nvPr/>
        </p:nvSpPr>
        <p:spPr>
          <a:xfrm>
            <a:off x="7069455" y="6130290"/>
            <a:ext cx="444373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inteligência artificial, consciência e direito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8420" y="3345815"/>
            <a:ext cx="3505200" cy="24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8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19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8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If These Walls Could Talk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8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Se Estas Paredes Falassem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28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8"/>
          <p:cNvSpPr txBox="1"/>
          <p:nvPr/>
        </p:nvSpPr>
        <p:spPr>
          <a:xfrm>
            <a:off x="502920" y="2377440"/>
            <a:ext cx="1051814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físico e desmascarador profissional Leviticus Mitchell concorda em ajudar a vidente profissional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Lynda Tillman a investigar a mansão abandonada onde seu filho e sua namorada desapareceram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misteriosamente.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28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8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6,6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28"/>
          <p:cNvSpPr txBox="1"/>
          <p:nvPr/>
        </p:nvSpPr>
        <p:spPr>
          <a:xfrm>
            <a:off x="7474903" y="5875020"/>
            <a:ext cx="342963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ciência versus paranormalidade.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7180" y="3757930"/>
            <a:ext cx="4257675" cy="17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9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20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9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Birthright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29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Direito de Nascimento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29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29"/>
          <p:cNvSpPr txBox="1"/>
          <p:nvPr/>
        </p:nvSpPr>
        <p:spPr>
          <a:xfrm>
            <a:off x="502920" y="2377440"/>
            <a:ext cx="11169650" cy="21380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crânio de um político se fratura contra o asfalto. No interior, algo antigo se agita.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Richard Adams acorda para a impossibilidade médica: quatro lóbulos onde deveriam estar dois, células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que rejeitam a química humana. O ar em si se torna suspeito. Queimaduras de oxigênio. Sua pele se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lembra de outra gravidade. Colegas se refugiam em corpos estranhos. A série enquadra a possessão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não como invasão, mas como volta ao lar; o horror vive em alívio, ao reconhecer a verdadeira face de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alguém após décadas vestindo outra. A atmosfera se espessa com pólen, umidade e injustiça.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Adams não resiste à transformação; ele a acelera.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29"/>
          <p:cNvSpPr txBox="1"/>
          <p:nvPr/>
        </p:nvSpPr>
        <p:spPr>
          <a:xfrm>
            <a:off x="360680" y="507492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29"/>
          <p:cNvSpPr txBox="1"/>
          <p:nvPr/>
        </p:nvSpPr>
        <p:spPr>
          <a:xfrm>
            <a:off x="360680" y="5480685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7,2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29"/>
          <p:cNvSpPr txBox="1"/>
          <p:nvPr/>
        </p:nvSpPr>
        <p:spPr>
          <a:xfrm>
            <a:off x="7269480" y="6078855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ficção científica • identidade • limites humanos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7" name="Google Shape;44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0935" y="320040"/>
            <a:ext cx="2816225" cy="191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0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1  •  EPISÓDIO 21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0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Voice of Reason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0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Voz da Razão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0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0"/>
          <p:cNvSpPr txBox="1"/>
          <p:nvPr/>
        </p:nvSpPr>
        <p:spPr>
          <a:xfrm>
            <a:off x="502920" y="2377440"/>
            <a:ext cx="11086465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Randall Strong tenta desesperadamente convencer um comitê cético de alto nível de que várias forças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alienígenas estão tentando dominar a raça humana. Em desespero, ele fica desequilibrado.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0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0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5,9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0"/>
          <p:cNvSpPr txBox="1"/>
          <p:nvPr/>
        </p:nvSpPr>
        <p:spPr>
          <a:xfrm>
            <a:off x="6938645" y="5841365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invasão • evidências • continuidade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1000" y="4069080"/>
            <a:ext cx="4276725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8620" y="4434840"/>
            <a:ext cx="3047365" cy="1983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1"/>
          <p:cNvSpPr txBox="1"/>
          <p:nvPr/>
        </p:nvSpPr>
        <p:spPr>
          <a:xfrm>
            <a:off x="640080" y="640080"/>
            <a:ext cx="64008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1ª TEMPORADA</a:t>
            </a:r>
            <a:endParaRPr b="1" i="0" sz="3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1"/>
          <p:cNvSpPr txBox="1"/>
          <p:nvPr/>
        </p:nvSpPr>
        <p:spPr>
          <a:xfrm>
            <a:off x="640080" y="1417320"/>
            <a:ext cx="10468610" cy="860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Aqui está a conexão: Sandkings → Corner of the Eye → The New Breed → </a:t>
            </a:r>
            <a:endParaRPr b="0" i="0" sz="2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The Voyage Home → Caught in the Act → The Voice of Reason</a:t>
            </a:r>
            <a:endParaRPr b="0" i="0" sz="2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1"/>
          <p:cNvSpPr txBox="1"/>
          <p:nvPr/>
        </p:nvSpPr>
        <p:spPr>
          <a:xfrm>
            <a:off x="620395" y="2533015"/>
            <a:ext cx="10952480" cy="2353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temporada reúne histórias independentes, mas cria recorrências temáticas em </a:t>
            </a:r>
            <a:endParaRPr b="0" i="0" sz="21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torno de contato extraterrestre, ciência, tecnologia, identidade e os limites daquilo</a:t>
            </a:r>
            <a:endParaRPr b="0" i="0" sz="21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que entendemos como humano.</a:t>
            </a:r>
            <a:endParaRPr b="0" i="0" sz="21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último episódio funciona quase como uma retrospectiva diegética: acontecimentos de episódios  anteriores passam a ser apresentados como partes de uma possível ameaça alienígena mais ampla.</a:t>
            </a:r>
            <a:endParaRPr b="0" i="0" sz="21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31"/>
          <p:cNvSpPr txBox="1"/>
          <p:nvPr/>
        </p:nvSpPr>
        <p:spPr>
          <a:xfrm>
            <a:off x="620395" y="5303520"/>
            <a:ext cx="594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21 histórias/títulos distintos</a:t>
            </a:r>
            <a:endParaRPr b="0" i="0" sz="18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2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32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Stitch in Time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2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Um Ponto no Tempo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2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2"/>
          <p:cNvSpPr txBox="1"/>
          <p:nvPr/>
        </p:nvSpPr>
        <p:spPr>
          <a:xfrm>
            <a:off x="502920" y="2377440"/>
            <a:ext cx="1032002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Pelo menos 17 homens foram executados nas últimas duas décadas sem um motivo claro,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com a mesma arma. O agente especial do FBI Jamie Pratt precisa descobrir como alguns desses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assassinatos foram cometidos quando a arma ainda não havia sido fabricada.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32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32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8,4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32"/>
          <p:cNvSpPr txBox="1"/>
          <p:nvPr/>
        </p:nvSpPr>
        <p:spPr>
          <a:xfrm>
            <a:off x="7423468" y="6028055"/>
            <a:ext cx="326072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viagem temporal e paradoxos.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2" name="Google Shape;48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9470" y="3794760"/>
            <a:ext cx="6553200" cy="172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3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2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33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Resurrection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33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Ressurreição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33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33"/>
          <p:cNvSpPr txBox="1"/>
          <p:nvPr/>
        </p:nvSpPr>
        <p:spPr>
          <a:xfrm>
            <a:off x="502920" y="2377440"/>
            <a:ext cx="1089723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Em um futuro distópico pós-humano, uma sociedade de classes andróides governada por sentinelas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implacáveis se desenvolveu. Um cientista andróide rebelde e seu assistente clonam um humano para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liderar uma revolta e repovoar a Terra.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33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33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7,2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33"/>
          <p:cNvSpPr txBox="1"/>
          <p:nvPr/>
        </p:nvSpPr>
        <p:spPr>
          <a:xfrm>
            <a:off x="6513195" y="6129655"/>
            <a:ext cx="535305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inteligência artificial, extinção humana e clonagem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6065" y="4262120"/>
            <a:ext cx="6467475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4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3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34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Unnatural Selection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34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Seleção Antinatural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34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34"/>
          <p:cNvSpPr txBox="1"/>
          <p:nvPr/>
        </p:nvSpPr>
        <p:spPr>
          <a:xfrm>
            <a:off x="502920" y="2377440"/>
            <a:ext cx="1085913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Howard e Joanne Sharp estão esperando um bebê e estão considerando a possibilidade de um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aprimoramento genético no mercado negro, que resultará em um bebê perfeito ou em 1 em 10.000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na criação de um monstro. Mas o que seus vizinhos guardam no porão?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34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34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34"/>
          <p:cNvSpPr txBox="1"/>
          <p:nvPr/>
        </p:nvSpPr>
        <p:spPr>
          <a:xfrm>
            <a:off x="7337743" y="6045200"/>
            <a:ext cx="390842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eugenia, genética e seleção artificial.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8" name="Google Shape;50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9480" y="3481070"/>
            <a:ext cx="3743325" cy="24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5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4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35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 Hear You Calling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35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Eu Ouço Você Chamando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35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35"/>
          <p:cNvSpPr txBox="1"/>
          <p:nvPr/>
        </p:nvSpPr>
        <p:spPr>
          <a:xfrm>
            <a:off x="502920" y="2377440"/>
            <a:ext cx="1099375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repórter ouve um homem estranho falando ao telefone sobre a “remoção” de um autor polêmico.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Apesar das objeções oficiais, ela se encontra em um jogo mortal com pessoas com olhos violetas 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cadáveres reduzidos a cinzas violetas.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35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35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6,8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35"/>
          <p:cNvSpPr txBox="1"/>
          <p:nvPr/>
        </p:nvSpPr>
        <p:spPr>
          <a:xfrm>
            <a:off x="7052945" y="6163945"/>
            <a:ext cx="427355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conspiração e assassinato extraterrestre.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1" name="Google Shape;52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0920" y="3354070"/>
            <a:ext cx="3514725" cy="24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6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5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36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Mind Over Matter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36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Mente Sobre a Matéria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36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36"/>
          <p:cNvSpPr txBox="1"/>
          <p:nvPr/>
        </p:nvSpPr>
        <p:spPr>
          <a:xfrm>
            <a:off x="502920" y="2377440"/>
            <a:ext cx="1099185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médico usa um dispositivo de IA de realidade virtual que lhe dá acesso direto à mente humana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para entrar na mente de uma colega com quem ele se importa profundamente e ajudá-la depois que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ela é atropelada por um carro e entra em coma. As coisas correm terrivelmente mal.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36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6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7,5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36"/>
          <p:cNvSpPr txBox="1"/>
          <p:nvPr/>
        </p:nvSpPr>
        <p:spPr>
          <a:xfrm>
            <a:off x="7195185" y="6215380"/>
            <a:ext cx="444627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consciência, realidade virtual e identidade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4" name="Google Shape;53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2040" y="4013200"/>
            <a:ext cx="6477000" cy="170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7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6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37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Beyond the Veil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37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Além do Véu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37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37"/>
          <p:cNvSpPr txBox="1"/>
          <p:nvPr/>
        </p:nvSpPr>
        <p:spPr>
          <a:xfrm>
            <a:off x="502920" y="2377440"/>
            <a:ext cx="1106424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Depois das lembranças de uma abdução alienígena, Eddie Wexler se encontra em um instituto onde 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equipe faz com que pacientes com memórias semelhantes revivam suas experiências.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Os pacientes são paranoicos ou o instituto está infiltrado por alienígenas?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37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37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6,5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37"/>
          <p:cNvSpPr txBox="1"/>
          <p:nvPr/>
        </p:nvSpPr>
        <p:spPr>
          <a:xfrm>
            <a:off x="6985318" y="6163945"/>
            <a:ext cx="486600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memória, abdução e manipulação psicológica.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7" name="Google Shape;54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0920" y="3744595"/>
            <a:ext cx="3771900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8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7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38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First Anniversary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38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Primeiro Aniversário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38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38"/>
          <p:cNvSpPr txBox="1"/>
          <p:nvPr/>
        </p:nvSpPr>
        <p:spPr>
          <a:xfrm>
            <a:off x="502920" y="2377440"/>
            <a:ext cx="10615295" cy="1260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Enquanto Norman Glass comemora seu primeiro aniversário de casamento, ele deve lutar contra a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estranha e crescente repulsa que sente quando toca, cheira, saboreia ou vê sua belíssima 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talentosa esposa Ady.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(Elas são aliens fêmeas e conseguem camuflar sua aparência por um ano apenas...)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38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38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7,7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38"/>
          <p:cNvSpPr txBox="1"/>
          <p:nvPr/>
        </p:nvSpPr>
        <p:spPr>
          <a:xfrm>
            <a:off x="7360920" y="6113145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ficção científica • identidade • limites humanos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0" name="Google Shape;5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4475" y="3944850"/>
            <a:ext cx="3496950" cy="213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9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8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39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Straight and Narrow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39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Reto e Estreito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39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39"/>
          <p:cNvSpPr txBox="1"/>
          <p:nvPr/>
        </p:nvSpPr>
        <p:spPr>
          <a:xfrm>
            <a:off x="502920" y="2377440"/>
            <a:ext cx="10837545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Dois estudantes descobrem que uma academia com uma excelente reputação por domar a rebelião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juvenil está usando implantes cerebrais para criar assassinos políticos.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39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39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7,1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39"/>
          <p:cNvSpPr txBox="1"/>
          <p:nvPr/>
        </p:nvSpPr>
        <p:spPr>
          <a:xfrm>
            <a:off x="7238365" y="6010910"/>
            <a:ext cx="454279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controle mental, educação e autoritarismo.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3" name="Google Shape;57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6445" y="3391535"/>
            <a:ext cx="39814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40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9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40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Trial by Fire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40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Prova de Fogo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40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40"/>
          <p:cNvSpPr txBox="1"/>
          <p:nvPr/>
        </p:nvSpPr>
        <p:spPr>
          <a:xfrm>
            <a:off x="502920" y="2377440"/>
            <a:ext cx="1122997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recém-empossado presidente dos Estados Unidos deve lidar com a aproximação de uma frota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alienígena de naves espaciais e determinar se deve recebê-las ou destruí-las, com base em informações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limitadas.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40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40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40"/>
          <p:cNvSpPr txBox="1"/>
          <p:nvPr/>
        </p:nvSpPr>
        <p:spPr>
          <a:xfrm>
            <a:off x="7360920" y="606171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primeiro contato • decisão • risco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6" name="Google Shape;58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9480" y="3437255"/>
            <a:ext cx="38100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1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10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41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Worlds Apart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41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Mundos Distantes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41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41"/>
          <p:cNvSpPr txBox="1"/>
          <p:nvPr/>
        </p:nvSpPr>
        <p:spPr>
          <a:xfrm>
            <a:off x="502920" y="2377440"/>
            <a:ext cx="1093216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astronauta que ficou desaparecido por 20 anos entra em contato com a Terra vindo de um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planeta alienígena. No entanto, apenas alguns minutos se passaram para ele, e o buraco de minhoca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que o trouxe até lá está instável. Quais são os riscos de uma operação de resgate?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41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41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7,0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41"/>
          <p:cNvSpPr txBox="1"/>
          <p:nvPr/>
        </p:nvSpPr>
        <p:spPr>
          <a:xfrm>
            <a:off x="7288530" y="6045200"/>
            <a:ext cx="444246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relatividade, tempo e exploração espacial.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9" name="Google Shape;59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1751" y="3709701"/>
            <a:ext cx="3198175" cy="216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2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11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42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Refuge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2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O Refúgio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2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42"/>
          <p:cNvSpPr txBox="1"/>
          <p:nvPr/>
        </p:nvSpPr>
        <p:spPr>
          <a:xfrm>
            <a:off x="502920" y="2377440"/>
            <a:ext cx="1052195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homem caminhando por uma tempestade de neve de repente se encontra em um refúgio.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Eles dizem a ele que o mundo inteiro está coberto de gelo. Assim que ele começa a se apaixonar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por alguém, a personalidade das pessoas muda repentinamente. O que está acontecendo?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42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42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7,8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42"/>
          <p:cNvSpPr txBox="1"/>
          <p:nvPr/>
        </p:nvSpPr>
        <p:spPr>
          <a:xfrm>
            <a:off x="7444423" y="6163945"/>
            <a:ext cx="394779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realidade alternativa e sobrevivência.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2" name="Google Shape;61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9400" y="3903345"/>
            <a:ext cx="4238625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3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12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43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Inconstant Moon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43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Lua Inconstante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43"/>
          <p:cNvSpPr txBox="1"/>
          <p:nvPr/>
        </p:nvSpPr>
        <p:spPr>
          <a:xfrm>
            <a:off x="502920" y="172212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43"/>
          <p:cNvSpPr txBox="1"/>
          <p:nvPr/>
        </p:nvSpPr>
        <p:spPr>
          <a:xfrm>
            <a:off x="502920" y="2054860"/>
            <a:ext cx="9045575" cy="19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lua reflete uma explosão solar letal, sinalizando um apocalipse repentino e silencioso para metade 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do planeta. Stanley Hurst, um professor de física que entende a matemática do fim, opta por 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passar suas últimas horas buscando uma confissão em vez de um bunker. 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Ele rastreia Leslie, dona de uma livraria que ele admirava à distância, e a convida para o estranho 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brilho de uma noite que nunca verá outro amanhecer. Sua caminhada pela cidade se torna uma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tentativa desesperada de superar anos de hesitação antes da chegada do calor atmosférico. 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Eles navegam por uma paisagem de pessoas inconscientes enquanto Stanley carrega o peso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esmagador de uma extinção certa e iminente.</a:t>
            </a:r>
            <a:endParaRPr b="0" i="0" sz="14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43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43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7,8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43"/>
          <p:cNvSpPr txBox="1"/>
          <p:nvPr/>
        </p:nvSpPr>
        <p:spPr>
          <a:xfrm>
            <a:off x="7339648" y="6215380"/>
            <a:ext cx="41573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apocalipse, tempo e escolhas humanas.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5" name="Google Shape;62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0680" y="4023360"/>
            <a:ext cx="4219575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4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13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44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From Within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44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De Dentro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44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44"/>
          <p:cNvSpPr txBox="1"/>
          <p:nvPr/>
        </p:nvSpPr>
        <p:spPr>
          <a:xfrm>
            <a:off x="502920" y="2377440"/>
            <a:ext cx="1142746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cidade é possuída após a descoberta de um esqueleto de dinossauro que esconde antigos parasitas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que afetam o cérebro e causam loucura. A única esperança é um garoto com problemas mentais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imunológicos que precisa aprender a destruí-los.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44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44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6,8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44"/>
          <p:cNvSpPr txBox="1"/>
          <p:nvPr/>
        </p:nvSpPr>
        <p:spPr>
          <a:xfrm>
            <a:off x="6987858" y="6096000"/>
            <a:ext cx="440372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parasitismo, evolução e controle cerebral.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8" name="Google Shape;63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40880" y="4069080"/>
            <a:ext cx="4257675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5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14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45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Heist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45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O Roubo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45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45"/>
          <p:cNvSpPr txBox="1"/>
          <p:nvPr/>
        </p:nvSpPr>
        <p:spPr>
          <a:xfrm>
            <a:off x="502920" y="2377440"/>
            <a:ext cx="1112774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Enquanto espera um carregamento de mísseis, a milícia recebe uma carga lacrada e um mensageiro se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recusa a revelar qual é a carga mortal. Pouco depois, uma forma de vida alienígena inicia uma série de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ataques assustadores.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45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45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5,9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45"/>
          <p:cNvSpPr txBox="1"/>
          <p:nvPr/>
        </p:nvSpPr>
        <p:spPr>
          <a:xfrm>
            <a:off x="7799070" y="6130290"/>
            <a:ext cx="32385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armas, alienígenas e paranoia.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1" name="Google Shape;65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4745" y="3531870"/>
            <a:ext cx="3552825" cy="240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6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15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46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Afterlife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46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Vida Após a Morte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46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46"/>
          <p:cNvSpPr txBox="1"/>
          <p:nvPr/>
        </p:nvSpPr>
        <p:spPr>
          <a:xfrm>
            <a:off x="502920" y="2377440"/>
            <a:ext cx="612648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condenado recebe DNA alienígena em um experimento militar e passa a ser perseguido após escapar.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46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46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8,1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46"/>
          <p:cNvSpPr txBox="1"/>
          <p:nvPr/>
        </p:nvSpPr>
        <p:spPr>
          <a:xfrm>
            <a:off x="6869748" y="6147435"/>
            <a:ext cx="50971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evolução, identidade e militarização da biologia.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4" name="Google Shape;66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7785" y="3936365"/>
            <a:ext cx="6429375" cy="15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47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16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47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Deprogrammers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47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Os Desprogramadores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47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47"/>
          <p:cNvSpPr txBox="1"/>
          <p:nvPr/>
        </p:nvSpPr>
        <p:spPr>
          <a:xfrm>
            <a:off x="502920" y="2377440"/>
            <a:ext cx="1173988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Governantes alienígenas escravizam a humanidade por meio de condicionamento emocional. Uma célula de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resistência rapta um servo humano leal e tenta restaurar suas memórias, humanidade e capacidade de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raiva antes de usá-lo contra seu mestre.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47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47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7,5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47"/>
          <p:cNvSpPr txBox="1"/>
          <p:nvPr/>
        </p:nvSpPr>
        <p:spPr>
          <a:xfrm>
            <a:off x="7269480" y="613029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ficção científica • identidade • limites humanos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7" name="Google Shape;6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9480" y="3362960"/>
            <a:ext cx="4086225" cy="24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8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17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48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Paradise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48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Paraíso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48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48"/>
          <p:cNvSpPr txBox="1"/>
          <p:nvPr/>
        </p:nvSpPr>
        <p:spPr>
          <a:xfrm>
            <a:off x="502920" y="2377440"/>
            <a:ext cx="1115441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mulher idosa que sofre de Alzheimer conduz um grupo de amigos idosos em direção a uma luz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misteriosa. Eles trocam suas horas finais por um breve retorno à juventude, desesperados para concluir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pacto biológico cósmico de cinquenta anos.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48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48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6,6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48"/>
          <p:cNvSpPr txBox="1"/>
          <p:nvPr/>
        </p:nvSpPr>
        <p:spPr>
          <a:xfrm>
            <a:off x="7708265" y="6232525"/>
            <a:ext cx="38481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juventude, envelhecimento e morte.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0" name="Google Shape;6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9205" y="3803650"/>
            <a:ext cx="4048125" cy="24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49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18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49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Light Brigade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49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Brigada da Luz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49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49"/>
          <p:cNvSpPr txBox="1"/>
          <p:nvPr/>
        </p:nvSpPr>
        <p:spPr>
          <a:xfrm>
            <a:off x="502920" y="2377440"/>
            <a:ext cx="11607165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Sobreviventes envenenados por radiação a bordo de um navio de guerra danificado avançam em direção 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alvo alienígena, enquanto a paranoia, o colapso mecânico e a fantasia de glória de um cadete no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campo de batalha ameaçam a missão internamente.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49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49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49"/>
          <p:cNvSpPr txBox="1"/>
          <p:nvPr/>
        </p:nvSpPr>
        <p:spPr>
          <a:xfrm>
            <a:off x="7269480" y="616458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guerra • sacrifício • continuidade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6835" y="3945890"/>
            <a:ext cx="6410325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0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19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50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Falling Star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50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Estrela Cadente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50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50"/>
          <p:cNvSpPr txBox="1"/>
          <p:nvPr/>
        </p:nvSpPr>
        <p:spPr>
          <a:xfrm>
            <a:off x="502920" y="2377440"/>
            <a:ext cx="964311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ícone pop suicida conhece uma fã do futuro que intervém para evitar sua morte.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polícia temporal chega para fixar a linha do tempo, forçando a cantora a escolher entre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sua própria sobrevivência e o destino de uma civilização distante.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50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50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6,8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50"/>
          <p:cNvSpPr txBox="1"/>
          <p:nvPr/>
        </p:nvSpPr>
        <p:spPr>
          <a:xfrm>
            <a:off x="7732078" y="6010910"/>
            <a:ext cx="355536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viagem no tempo e livre-arbítrio.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6" name="Google Shape;71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4440" y="3469005"/>
            <a:ext cx="3590925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1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20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51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Out of Body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51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Fora do Corpo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51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51"/>
          <p:cNvSpPr txBox="1"/>
          <p:nvPr/>
        </p:nvSpPr>
        <p:spPr>
          <a:xfrm>
            <a:off x="502920" y="2377440"/>
            <a:ext cx="1140079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Uma pesquisadora que testa a tecnologia de separação de almas é sabotada por uma assistente com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motivação religiosa, desencadeando um experimento que retém sua consciência fora do corpo enquanto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marido tenta alcançá-la antes que a catástrofe se intensifique.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51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51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6,5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51"/>
          <p:cNvSpPr txBox="1"/>
          <p:nvPr/>
        </p:nvSpPr>
        <p:spPr>
          <a:xfrm>
            <a:off x="7532688" y="6078855"/>
            <a:ext cx="331406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consciência, alma e tecnologia.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9" name="Google Shape;72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0870" y="3659505"/>
            <a:ext cx="4457700" cy="24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52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21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52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Vanishing Act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52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Ato de Desaparecimento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52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52"/>
          <p:cNvSpPr txBox="1"/>
          <p:nvPr/>
        </p:nvSpPr>
        <p:spPr>
          <a:xfrm>
            <a:off x="502920" y="2377440"/>
            <a:ext cx="1135634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homem desaparece em uma luz ofuscante na véspera de Ano Novo, voltando horas depois de sua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perspectiva para descobrir que vinte anos se passaram para sua família traumatizada, que envelheceu, se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casou novamente e seguiu em frente.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52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52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8,1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52"/>
          <p:cNvSpPr txBox="1"/>
          <p:nvPr/>
        </p:nvSpPr>
        <p:spPr>
          <a:xfrm>
            <a:off x="4892040" y="6355080"/>
            <a:ext cx="715137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tempo, relatividade e consequências pessoais das viagens temporais.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2" name="Google Shape;74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4210" y="3745230"/>
            <a:ext cx="3295650" cy="2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53"/>
          <p:cNvSpPr txBox="1"/>
          <p:nvPr/>
        </p:nvSpPr>
        <p:spPr>
          <a:xfrm>
            <a:off x="502920" y="32004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TEMPORADA 2  •  EPISÓDIO 22</a:t>
            </a:r>
            <a:endParaRPr b="1" i="0" sz="15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53"/>
          <p:cNvSpPr txBox="1"/>
          <p:nvPr/>
        </p:nvSpPr>
        <p:spPr>
          <a:xfrm>
            <a:off x="502920" y="777240"/>
            <a:ext cx="6766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The Sentence</a:t>
            </a:r>
            <a:endParaRPr b="1" i="0" sz="3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53"/>
          <p:cNvSpPr txBox="1"/>
          <p:nvPr/>
        </p:nvSpPr>
        <p:spPr>
          <a:xfrm>
            <a:off x="502920" y="1325880"/>
            <a:ext cx="67665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A Sentença</a:t>
            </a:r>
            <a:endParaRPr b="0" i="0" sz="2000" u="none" cap="none" strike="noStrike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53"/>
          <p:cNvSpPr txBox="1"/>
          <p:nvPr/>
        </p:nvSpPr>
        <p:spPr>
          <a:xfrm>
            <a:off x="502920" y="1965960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7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53"/>
          <p:cNvSpPr txBox="1"/>
          <p:nvPr/>
        </p:nvSpPr>
        <p:spPr>
          <a:xfrm>
            <a:off x="502920" y="2377440"/>
            <a:ext cx="1161923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Um cientista prisional cria uma simulação neural destinada a substituir o longo encarceramento e depois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fica preso dentro de sua própria invenção depois que uma cobaia quase morre durante uma demonstração 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do governo.</a:t>
            </a:r>
            <a:endParaRPr b="0" i="0" sz="19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53"/>
          <p:cNvSpPr txBox="1"/>
          <p:nvPr/>
        </p:nvSpPr>
        <p:spPr>
          <a:xfrm>
            <a:off x="502920" y="40690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Avaliação IMDb (referência da pesquisa)</a:t>
            </a:r>
            <a:endParaRPr b="0" i="0" sz="14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53"/>
          <p:cNvSpPr txBox="1"/>
          <p:nvPr/>
        </p:nvSpPr>
        <p:spPr>
          <a:xfrm>
            <a:off x="502920" y="443484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7,9</a:t>
            </a:r>
            <a:endParaRPr b="1" i="0" sz="32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53"/>
          <p:cNvSpPr txBox="1"/>
          <p:nvPr/>
        </p:nvSpPr>
        <p:spPr>
          <a:xfrm>
            <a:off x="7159625" y="6096635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realidade virtual • justiça • punição</a:t>
            </a:r>
            <a:endParaRPr b="1" i="0" sz="17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5" name="Google Shape;75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105" y="4013200"/>
            <a:ext cx="6467475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54"/>
          <p:cNvSpPr txBox="1"/>
          <p:nvPr/>
        </p:nvSpPr>
        <p:spPr>
          <a:xfrm>
            <a:off x="594360" y="548640"/>
            <a:ext cx="10789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Como a 1ª temporada se conecta</a:t>
            </a:r>
            <a:endParaRPr b="1" i="0" sz="28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54"/>
          <p:cNvSpPr txBox="1"/>
          <p:nvPr/>
        </p:nvSpPr>
        <p:spPr>
          <a:xfrm>
            <a:off x="640080" y="1325880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“The Voice of Reason” funciona como o principal ponto de amarração retrospectiva.</a:t>
            </a:r>
            <a:endParaRPr b="1" i="0" sz="21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54"/>
          <p:cNvSpPr txBox="1"/>
          <p:nvPr/>
        </p:nvSpPr>
        <p:spPr>
          <a:xfrm>
            <a:off x="731520" y="2057400"/>
            <a:ext cx="9881235" cy="1322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protagonista tenta convencer uma comissão de que existe uma ameaça alienígena. 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Para isso, apresenta acontecimentos anteriores como evidências. Assim, episódios que 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pareciam isolados passam a ser lidos como possíveis manifestações de um m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de ameaças.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54"/>
          <p:cNvSpPr txBox="1"/>
          <p:nvPr/>
        </p:nvSpPr>
        <p:spPr>
          <a:xfrm>
            <a:off x="731520" y="4069080"/>
            <a:ext cx="10528935" cy="64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Exemplos retomados/evocados: Sandkings • The Second Soul • Quality of Mercy • The Voyage Home • </a:t>
            </a:r>
            <a:endParaRPr b="0" i="0" sz="18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The New Breed • Caught in the Act • Birthright</a:t>
            </a:r>
            <a:endParaRPr b="0" i="0" sz="18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55"/>
          <p:cNvSpPr txBox="1"/>
          <p:nvPr/>
        </p:nvSpPr>
        <p:spPr>
          <a:xfrm>
            <a:off x="594360" y="548640"/>
            <a:ext cx="10789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Como a 2ª temporada se conecta</a:t>
            </a:r>
            <a:endParaRPr b="1" i="0" sz="2800" u="none" cap="none" strike="noStrike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55"/>
          <p:cNvSpPr txBox="1"/>
          <p:nvPr/>
        </p:nvSpPr>
        <p:spPr>
          <a:xfrm>
            <a:off x="640080" y="1325880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Aqui a continuidade é mais distribuída — não uma revelação única no último episódio.</a:t>
            </a:r>
            <a:endParaRPr b="1" i="0" sz="21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55"/>
          <p:cNvSpPr txBox="1"/>
          <p:nvPr/>
        </p:nvSpPr>
        <p:spPr>
          <a:xfrm>
            <a:off x="731520" y="2057400"/>
            <a:ext cx="11019790" cy="1322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temporada retorna a personagens e conceitos de episódios anteriores. 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caso mais explícito é “The Light Brigade”, que retoma Major Skokes e a guerra apresentada em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 “Quality of Mercy”. Outros episódios exploram tecnologias, guerras, experiências e ideias que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reaparecem em diferentes contextos.</a:t>
            </a:r>
            <a:endParaRPr b="0" i="0" sz="2000" u="none" cap="none" strike="noStrike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55"/>
          <p:cNvSpPr txBox="1"/>
          <p:nvPr/>
        </p:nvSpPr>
        <p:spPr>
          <a:xfrm>
            <a:off x="731520" y="4160520"/>
            <a:ext cx="9759950" cy="64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Portanto, é mais preciso falar em continuidade temática e algumas conexões narrativas do que </a:t>
            </a:r>
            <a:endParaRPr b="0" i="0" sz="18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afirmar que o final “explica” toda a temporada.</a:t>
            </a:r>
            <a:endParaRPr b="0" i="0" sz="1800" u="none" cap="none" strike="noStrike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55"/>
          <p:cNvSpPr txBox="1"/>
          <p:nvPr/>
        </p:nvSpPr>
        <p:spPr>
          <a:xfrm>
            <a:off x="4430713" y="5922963"/>
            <a:ext cx="5080000" cy="337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 que estamos nos tornando?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56"/>
          <p:cNvSpPr txBox="1"/>
          <p:nvPr/>
        </p:nvSpPr>
        <p:spPr>
          <a:xfrm>
            <a:off x="594360" y="502920"/>
            <a:ext cx="10972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Episódios com maiores avaliações na pesquisa</a:t>
            </a:r>
            <a:endParaRPr b="1" sz="2800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56"/>
          <p:cNvSpPr txBox="1"/>
          <p:nvPr/>
        </p:nvSpPr>
        <p:spPr>
          <a:xfrm>
            <a:off x="731520" y="1325880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1. Quality of Mercy — 8,1</a:t>
            </a:r>
            <a:endParaRPr b="1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56"/>
          <p:cNvSpPr txBox="1"/>
          <p:nvPr/>
        </p:nvSpPr>
        <p:spPr>
          <a:xfrm>
            <a:off x="731520" y="1947672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2. The New Breed — 7,9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56"/>
          <p:cNvSpPr txBox="1"/>
          <p:nvPr/>
        </p:nvSpPr>
        <p:spPr>
          <a:xfrm>
            <a:off x="731520" y="2569464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3. The Conversion — 7,7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56"/>
          <p:cNvSpPr txBox="1"/>
          <p:nvPr/>
        </p:nvSpPr>
        <p:spPr>
          <a:xfrm>
            <a:off x="731520" y="3191256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4. Valerie 23 — 7,5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56"/>
          <p:cNvSpPr txBox="1"/>
          <p:nvPr/>
        </p:nvSpPr>
        <p:spPr>
          <a:xfrm>
            <a:off x="731520" y="3813048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5. I, Robot — 7,5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56"/>
          <p:cNvSpPr txBox="1"/>
          <p:nvPr/>
        </p:nvSpPr>
        <p:spPr>
          <a:xfrm>
            <a:off x="731520" y="4434840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6. The Message — 7,3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56"/>
          <p:cNvSpPr txBox="1"/>
          <p:nvPr/>
        </p:nvSpPr>
        <p:spPr>
          <a:xfrm>
            <a:off x="6263640" y="1325880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1. A Stitch in Time — 8,4</a:t>
            </a:r>
            <a:endParaRPr b="1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56"/>
          <p:cNvSpPr txBox="1"/>
          <p:nvPr/>
        </p:nvSpPr>
        <p:spPr>
          <a:xfrm>
            <a:off x="6263640" y="1947672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2. Afterlife — 8,1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56"/>
          <p:cNvSpPr txBox="1"/>
          <p:nvPr/>
        </p:nvSpPr>
        <p:spPr>
          <a:xfrm>
            <a:off x="6263640" y="2569464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3. Vanishing Act — 8,1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56"/>
          <p:cNvSpPr txBox="1"/>
          <p:nvPr/>
        </p:nvSpPr>
        <p:spPr>
          <a:xfrm>
            <a:off x="6263640" y="3191256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4. Trial by Fire — 7,9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56"/>
          <p:cNvSpPr txBox="1"/>
          <p:nvPr/>
        </p:nvSpPr>
        <p:spPr>
          <a:xfrm>
            <a:off x="6263640" y="3813048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5. The Light Brigade — 7,9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56"/>
          <p:cNvSpPr txBox="1"/>
          <p:nvPr/>
        </p:nvSpPr>
        <p:spPr>
          <a:xfrm>
            <a:off x="6263640" y="4434840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6. The Sentence — 7,9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56"/>
          <p:cNvSpPr txBox="1"/>
          <p:nvPr/>
        </p:nvSpPr>
        <p:spPr>
          <a:xfrm>
            <a:off x="731520" y="553212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Os valores do IMDb são dinâmicos; os números aqui são uma referência da pesquisa.</a:t>
            </a:r>
            <a:endParaRPr b="0" sz="1400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57"/>
          <p:cNvSpPr txBox="1"/>
          <p:nvPr/>
        </p:nvSpPr>
        <p:spPr>
          <a:xfrm>
            <a:off x="640080" y="594360"/>
            <a:ext cx="10789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Síntese</a:t>
            </a:r>
            <a:endParaRPr b="1" sz="32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57"/>
          <p:cNvSpPr txBox="1"/>
          <p:nvPr/>
        </p:nvSpPr>
        <p:spPr>
          <a:xfrm>
            <a:off x="731520" y="1508760"/>
            <a:ext cx="2743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1ª temporada</a:t>
            </a:r>
            <a:endParaRPr b="1" sz="2200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57"/>
          <p:cNvSpPr txBox="1"/>
          <p:nvPr/>
        </p:nvSpPr>
        <p:spPr>
          <a:xfrm>
            <a:off x="731520" y="1965960"/>
            <a:ext cx="3904615" cy="1260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foco recai fortemente sobre 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o contato extraterrestre, a invasão, 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transformação do corpo e os 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limites da tecnologia.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57"/>
          <p:cNvSpPr txBox="1"/>
          <p:nvPr/>
        </p:nvSpPr>
        <p:spPr>
          <a:xfrm>
            <a:off x="6217920" y="1508760"/>
            <a:ext cx="2743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B169FF"/>
                </a:solidFill>
                <a:latin typeface="Arial"/>
                <a:ea typeface="Arial"/>
                <a:cs typeface="Arial"/>
                <a:sym typeface="Arial"/>
              </a:rPr>
              <a:t>2ª temporada</a:t>
            </a:r>
            <a:endParaRPr b="1" sz="2200">
              <a:solidFill>
                <a:srgbClr val="B169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57"/>
          <p:cNvSpPr txBox="1"/>
          <p:nvPr/>
        </p:nvSpPr>
        <p:spPr>
          <a:xfrm>
            <a:off x="5837555" y="1988820"/>
            <a:ext cx="6219825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série amplia o espectro para tempo, consciência, genética, realidade virtual, controle e identidade.</a:t>
            </a:r>
            <a:endParaRPr b="0" sz="19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57"/>
          <p:cNvSpPr txBox="1"/>
          <p:nvPr/>
        </p:nvSpPr>
        <p:spPr>
          <a:xfrm>
            <a:off x="1700530" y="3931920"/>
            <a:ext cx="9089390" cy="106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A força do reboot está justamente na antologia: cada história pode funcionar isoladamente, mas conceitos recorrentes fazem o universo parecer maior do que cada episódio individual.</a:t>
            </a:r>
            <a:endParaRPr b="1" sz="21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0E1C"/>
        </a:solidFill>
      </p:bgPr>
    </p:bg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8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4DBEE6"/>
                </a:solidFill>
                <a:latin typeface="Arial"/>
                <a:ea typeface="Arial"/>
                <a:cs typeface="Arial"/>
                <a:sym typeface="Arial"/>
              </a:rPr>
              <a:t>Fontes utilizadas para conferência</a:t>
            </a:r>
            <a:endParaRPr b="1" sz="2800">
              <a:solidFill>
                <a:srgbClr val="4DBEE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58"/>
          <p:cNvSpPr txBox="1"/>
          <p:nvPr/>
        </p:nvSpPr>
        <p:spPr>
          <a:xfrm>
            <a:off x="822960" y="1325880"/>
            <a:ext cx="10424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• IMDb — lista de episódios, sinopses e avaliações.</a:t>
            </a:r>
            <a:endParaRPr b="0" sz="18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58"/>
          <p:cNvSpPr txBox="1"/>
          <p:nvPr/>
        </p:nvSpPr>
        <p:spPr>
          <a:xfrm>
            <a:off x="822960" y="1920240"/>
            <a:ext cx="10424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• TVMaze — guia de episódios e sinopses da série de 1995.</a:t>
            </a:r>
            <a:endParaRPr b="0" sz="18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58"/>
          <p:cNvSpPr txBox="1"/>
          <p:nvPr/>
        </p:nvSpPr>
        <p:spPr>
          <a:xfrm>
            <a:off x="822960" y="2514600"/>
            <a:ext cx="10424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• TheTVDB — ordem de exibição e identificação das temporadas.</a:t>
            </a:r>
            <a:endParaRPr b="0" sz="18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58"/>
          <p:cNvSpPr txBox="1"/>
          <p:nvPr/>
        </p:nvSpPr>
        <p:spPr>
          <a:xfrm>
            <a:off x="822960" y="3108960"/>
            <a:ext cx="10424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• TV Guide — ordem e descrições da 1ª temporada.</a:t>
            </a:r>
            <a:endParaRPr b="0" sz="18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58"/>
          <p:cNvSpPr txBox="1"/>
          <p:nvPr/>
        </p:nvSpPr>
        <p:spPr>
          <a:xfrm>
            <a:off x="822960" y="3703320"/>
            <a:ext cx="10424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• Rotten Tomatoes — conferência da lista da 1ª temporada.</a:t>
            </a:r>
            <a:endParaRPr b="0" sz="18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58"/>
          <p:cNvSpPr txBox="1"/>
          <p:nvPr/>
        </p:nvSpPr>
        <p:spPr>
          <a:xfrm>
            <a:off x="822960" y="4297680"/>
            <a:ext cx="10424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EBF0F8"/>
                </a:solidFill>
                <a:latin typeface="Arial"/>
                <a:ea typeface="Arial"/>
                <a:cs typeface="Arial"/>
                <a:sym typeface="Arial"/>
              </a:rPr>
              <a:t>• EPGuides — guia de títulos e datas de exibição.</a:t>
            </a:r>
            <a:endParaRPr b="0" sz="1800">
              <a:solidFill>
                <a:srgbClr val="EBF0F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58"/>
          <p:cNvSpPr txBox="1"/>
          <p:nvPr/>
        </p:nvSpPr>
        <p:spPr>
          <a:xfrm>
            <a:off x="822960" y="5257800"/>
            <a:ext cx="103327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9BAAC3"/>
                </a:solidFill>
                <a:latin typeface="Arial"/>
                <a:ea typeface="Arial"/>
                <a:cs typeface="Arial"/>
                <a:sym typeface="Arial"/>
              </a:rPr>
              <a:t>Observação: títulos em português podem variar conforme dublagem, catálogo ou edição. Quando não havia confirmação de um título oficial brasileiro, foi usada uma tradução descritiva.</a:t>
            </a:r>
            <a:endParaRPr b="0" sz="1500">
              <a:solidFill>
                <a:srgbClr val="9BAAC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1046-12.1.0.28485</vt:lpwstr>
  </property>
  <property fmtid="{D5CDD505-2E9C-101B-9397-08002B2CF9AE}" pid="3" name="ICV">
    <vt:lpwstr>79177A5FD9DE492AB3003857FA05B41B_13</vt:lpwstr>
  </property>
</Properties>
</file>